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3"/>
  </p:notesMasterIdLst>
  <p:handoutMasterIdLst>
    <p:handoutMasterId r:id="rId44"/>
  </p:handoutMasterIdLst>
  <p:sldIdLst>
    <p:sldId id="257" r:id="rId5"/>
    <p:sldId id="306" r:id="rId6"/>
    <p:sldId id="308" r:id="rId7"/>
    <p:sldId id="272" r:id="rId8"/>
    <p:sldId id="268" r:id="rId9"/>
    <p:sldId id="273" r:id="rId10"/>
    <p:sldId id="304" r:id="rId11"/>
    <p:sldId id="280" r:id="rId12"/>
    <p:sldId id="281" r:id="rId13"/>
    <p:sldId id="282" r:id="rId14"/>
    <p:sldId id="283" r:id="rId15"/>
    <p:sldId id="289" r:id="rId16"/>
    <p:sldId id="284" r:id="rId17"/>
    <p:sldId id="274" r:id="rId18"/>
    <p:sldId id="286" r:id="rId19"/>
    <p:sldId id="285" r:id="rId20"/>
    <p:sldId id="290" r:id="rId21"/>
    <p:sldId id="291" r:id="rId22"/>
    <p:sldId id="292" r:id="rId23"/>
    <p:sldId id="293" r:id="rId24"/>
    <p:sldId id="294" r:id="rId25"/>
    <p:sldId id="296" r:id="rId26"/>
    <p:sldId id="297" r:id="rId27"/>
    <p:sldId id="295" r:id="rId28"/>
    <p:sldId id="275" r:id="rId29"/>
    <p:sldId id="287" r:id="rId30"/>
    <p:sldId id="288" r:id="rId31"/>
    <p:sldId id="299" r:id="rId32"/>
    <p:sldId id="300" r:id="rId33"/>
    <p:sldId id="301" r:id="rId34"/>
    <p:sldId id="298" r:id="rId35"/>
    <p:sldId id="276" r:id="rId36"/>
    <p:sldId id="305" r:id="rId37"/>
    <p:sldId id="277" r:id="rId38"/>
    <p:sldId id="302" r:id="rId39"/>
    <p:sldId id="303" r:id="rId40"/>
    <p:sldId id="307" r:id="rId41"/>
    <p:sldId id="278" r:id="rId4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>
      <p:cViewPr varScale="1">
        <p:scale>
          <a:sx n="121" d="100"/>
          <a:sy n="121" d="100"/>
        </p:scale>
        <p:origin x="126" y="9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11/28/2022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11/28/2022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11/28/2022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a/Domain-Driven-Design-Tackling-Complexity-Software-ebook/dp/B00794TAUG" TargetMode="External"/><Relationship Id="rId7" Type="http://schemas.openxmlformats.org/officeDocument/2006/relationships/hyperlink" Target="https://www.eventstore.com/blog/author/greg-young" TargetMode="External"/><Relationship Id="rId2" Type="http://schemas.openxmlformats.org/officeDocument/2006/relationships/hyperlink" Target="https://github.com/agilerambling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HGkaShoyNs" TargetMode="External"/><Relationship Id="rId5" Type="http://schemas.openxmlformats.org/officeDocument/2006/relationships/hyperlink" Target="https://cqrs.files.wordpress.com/2010/11/cqrs_documents.pdf" TargetMode="External"/><Relationship Id="rId4" Type="http://schemas.openxmlformats.org/officeDocument/2006/relationships/hyperlink" Target="https://www.amazon.ca/Implementing-Domain-Driven-Design-Vaughn-Vernon-ebook/dp/B00BCLEBN8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hyperlink" Target="http://linkd.in/giMxuw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EventSourcing</a:t>
            </a:r>
            <a:r>
              <a:rPr lang="en-US" dirty="0"/>
              <a:t> and CQRS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Dynamic DUO that will solve global warming</a:t>
            </a:r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E3B27107-5D54-FFB5-E783-18A5291E916F}"/>
              </a:ext>
            </a:extLst>
          </p:cNvPr>
          <p:cNvSpPr txBox="1">
            <a:spLocks/>
          </p:cNvSpPr>
          <p:nvPr/>
        </p:nvSpPr>
        <p:spPr>
          <a:xfrm>
            <a:off x="1625176" y="3645024"/>
            <a:ext cx="8735325" cy="17526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0" indent="0" algn="l" defTabSz="1218987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8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(Or maybe something a bit more realistic)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BE8711-7BC5-7CC8-5A13-82E3E34EACCB}"/>
              </a:ext>
            </a:extLst>
          </p:cNvPr>
          <p:cNvSpPr txBox="1"/>
          <p:nvPr/>
        </p:nvSpPr>
        <p:spPr>
          <a:xfrm>
            <a:off x="8856983" y="6362164"/>
            <a:ext cx="3358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Prairie Dev Con 2022 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2FC6-19DD-C6B0-FAE4-1E8AF531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Sounds ok until…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F601-02BF-516F-9030-1D5F250A7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Users complain about application slowness </a:t>
            </a:r>
            <a:r>
              <a:rPr lang="en-CA" i="1" dirty="0"/>
              <a:t>all the time.</a:t>
            </a:r>
            <a:endParaRPr lang="en-CA" dirty="0"/>
          </a:p>
          <a:p>
            <a:pPr lvl="1"/>
            <a:r>
              <a:rPr lang="en-CA" dirty="0"/>
              <a:t>Some grids for LOB activities take minutes to load</a:t>
            </a:r>
          </a:p>
          <a:p>
            <a:pPr lvl="1"/>
            <a:r>
              <a:rPr lang="en-CA" dirty="0"/>
              <a:t>Analysis suggests the database is the reason…</a:t>
            </a:r>
          </a:p>
          <a:p>
            <a:r>
              <a:rPr lang="en-CA" dirty="0"/>
              <a:t>Let’s scale up the database hardware!</a:t>
            </a:r>
          </a:p>
          <a:p>
            <a:r>
              <a:rPr lang="en-CA" dirty="0"/>
              <a:t>Let’s allow queries and other transactions to use uncommitted, in-progress transactional writes</a:t>
            </a:r>
            <a:br>
              <a:rPr lang="en-CA" dirty="0"/>
            </a:br>
            <a:br>
              <a:rPr lang="en-CA" dirty="0"/>
            </a:br>
            <a:endParaRPr lang="en-CA" dirty="0"/>
          </a:p>
          <a:p>
            <a:r>
              <a:rPr lang="en-CA" dirty="0"/>
              <a:t>Let’s spin up a read-only replica to try to take some of the load</a:t>
            </a:r>
          </a:p>
          <a:p>
            <a:r>
              <a:rPr lang="en-CA" dirty="0"/>
              <a:t>Call in the consultants to optimize data access</a:t>
            </a:r>
          </a:p>
          <a:p>
            <a:endParaRPr lang="en-CA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5765DDF-C374-04D9-5D9C-4C44CA194263}"/>
              </a:ext>
            </a:extLst>
          </p:cNvPr>
          <p:cNvSpPr/>
          <p:nvPr/>
        </p:nvSpPr>
        <p:spPr>
          <a:xfrm>
            <a:off x="2524677" y="4510109"/>
            <a:ext cx="7139470" cy="431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SET TRANSACTION ISOLATION LEVEL READ UNCOMMITTED;</a:t>
            </a:r>
          </a:p>
        </p:txBody>
      </p:sp>
    </p:spTree>
    <p:extLst>
      <p:ext uri="{BB962C8B-B14F-4D97-AF65-F5344CB8AC3E}">
        <p14:creationId xmlns:p14="http://schemas.microsoft.com/office/powerpoint/2010/main" val="78630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2FC6-19DD-C6B0-FAE4-1E8AF531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It didn’t work…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F601-02BF-516F-9030-1D5F250A7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dirty="0"/>
              <a:t>Users continue to complain about application slowness </a:t>
            </a:r>
            <a:r>
              <a:rPr lang="en-CA" i="1" dirty="0"/>
              <a:t>all the time.</a:t>
            </a:r>
            <a:endParaRPr lang="en-CA" dirty="0"/>
          </a:p>
          <a:p>
            <a:pPr lvl="1"/>
            <a:r>
              <a:rPr lang="en-CA" dirty="0"/>
              <a:t>LOB activities still take minutes to load</a:t>
            </a:r>
          </a:p>
          <a:p>
            <a:pPr lvl="1"/>
            <a:r>
              <a:rPr lang="en-CA" dirty="0"/>
              <a:t>Long-running nightly activities don’t finish by morning business hours</a:t>
            </a:r>
          </a:p>
          <a:p>
            <a:pPr lvl="1"/>
            <a:r>
              <a:rPr lang="en-CA" dirty="0"/>
              <a:t>Analysis suggests the database is still the problem…</a:t>
            </a:r>
          </a:p>
          <a:p>
            <a:r>
              <a:rPr lang="en-CA" dirty="0"/>
              <a:t>The databases cost between $4k-6k per month in Azure</a:t>
            </a:r>
          </a:p>
          <a:p>
            <a:pPr lvl="1"/>
            <a:r>
              <a:rPr lang="en-CA" dirty="0"/>
              <a:t>Always pressing up against the biggest memory SKU VMs available in Azure</a:t>
            </a:r>
          </a:p>
          <a:p>
            <a:r>
              <a:rPr lang="en-CA" dirty="0"/>
              <a:t>Allowing transactions to interact creates data integrity problems</a:t>
            </a:r>
          </a:p>
          <a:p>
            <a:r>
              <a:rPr lang="en-CA" dirty="0"/>
              <a:t>No auditing. With 3000 users/agents and data integrity problems, this becomes a requirement. This may add some load to the database.</a:t>
            </a:r>
          </a:p>
          <a:p>
            <a:r>
              <a:rPr lang="en-CA" dirty="0"/>
              <a:t>Read-only replica isn’t having the expected impact</a:t>
            </a:r>
          </a:p>
          <a:p>
            <a:r>
              <a:rPr lang="en-CA" dirty="0"/>
              <a:t>There is nothing the consultants can do with the current architecture and EF</a:t>
            </a:r>
          </a:p>
        </p:txBody>
      </p:sp>
    </p:spTree>
    <p:extLst>
      <p:ext uri="{BB962C8B-B14F-4D97-AF65-F5344CB8AC3E}">
        <p14:creationId xmlns:p14="http://schemas.microsoft.com/office/powerpoint/2010/main" val="3267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5599" y="2047081"/>
            <a:ext cx="8937625" cy="2763838"/>
          </a:xfrm>
        </p:spPr>
        <p:txBody>
          <a:bodyPr anchor="ctr">
            <a:normAutofit/>
          </a:bodyPr>
          <a:lstStyle/>
          <a:p>
            <a:pPr algn="ctr"/>
            <a:r>
              <a:rPr lang="en-CA" sz="4400" dirty="0"/>
              <a:t>The problem wasn’t SQL Server.</a:t>
            </a:r>
          </a:p>
        </p:txBody>
      </p:sp>
    </p:spTree>
    <p:extLst>
      <p:ext uri="{BB962C8B-B14F-4D97-AF65-F5344CB8AC3E}">
        <p14:creationId xmlns:p14="http://schemas.microsoft.com/office/powerpoint/2010/main" val="380503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2FC6-19DD-C6B0-FAE4-1E8AF531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We had to do something…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F601-02BF-516F-9030-1D5F250A7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dirty="0"/>
              <a:t>Begin cleaving chunks out of the monolith</a:t>
            </a:r>
          </a:p>
          <a:p>
            <a:pPr lvl="1"/>
            <a:r>
              <a:rPr lang="en-CA" dirty="0"/>
              <a:t>Don’t build another monolith</a:t>
            </a:r>
          </a:p>
          <a:p>
            <a:pPr lvl="1"/>
            <a:r>
              <a:rPr lang="en-CA" dirty="0"/>
              <a:t>Don’t use the current monoliths database either</a:t>
            </a:r>
          </a:p>
          <a:p>
            <a:r>
              <a:rPr lang="en-CA" dirty="0"/>
              <a:t>Within a microservice, re-evaluate how to do data access</a:t>
            </a:r>
          </a:p>
          <a:p>
            <a:pPr lvl="1"/>
            <a:r>
              <a:rPr lang="en-CA" dirty="0"/>
              <a:t>Ensure flexibility with regard to distributing workloads</a:t>
            </a:r>
          </a:p>
          <a:p>
            <a:pPr lvl="1"/>
            <a:r>
              <a:rPr lang="en-CA" dirty="0"/>
              <a:t>Auditability is a requirement</a:t>
            </a:r>
          </a:p>
          <a:p>
            <a:pPr lvl="1"/>
            <a:r>
              <a:rPr lang="en-CA" dirty="0"/>
              <a:t>This isn’t a talk about microservices</a:t>
            </a:r>
          </a:p>
          <a:p>
            <a:r>
              <a:rPr lang="en-CA" dirty="0"/>
              <a:t>Diverse consumers of business data need to be supported</a:t>
            </a:r>
          </a:p>
          <a:p>
            <a:pPr lvl="1"/>
            <a:r>
              <a:rPr lang="en-CA" dirty="0"/>
              <a:t>REACT applications</a:t>
            </a:r>
          </a:p>
          <a:p>
            <a:pPr lvl="1"/>
            <a:r>
              <a:rPr lang="en-CA" dirty="0"/>
              <a:t>ETL workloads</a:t>
            </a:r>
          </a:p>
          <a:p>
            <a:pPr lvl="1"/>
            <a:r>
              <a:rPr lang="en-CA" dirty="0"/>
              <a:t>B2B service integrations</a:t>
            </a:r>
          </a:p>
          <a:p>
            <a:r>
              <a:rPr lang="en-CA" dirty="0"/>
              <a:t>Modern consumers have modern performance expectations </a:t>
            </a:r>
          </a:p>
        </p:txBody>
      </p:sp>
    </p:spTree>
    <p:extLst>
      <p:ext uri="{BB962C8B-B14F-4D97-AF65-F5344CB8AC3E}">
        <p14:creationId xmlns:p14="http://schemas.microsoft.com/office/powerpoint/2010/main" val="94176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EventSourcing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71705-051B-FC98-AECE-E8BE51CB89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Demystifying and making it LESS scary</a:t>
            </a:r>
          </a:p>
        </p:txBody>
      </p:sp>
    </p:spTree>
    <p:extLst>
      <p:ext uri="{BB962C8B-B14F-4D97-AF65-F5344CB8AC3E}">
        <p14:creationId xmlns:p14="http://schemas.microsoft.com/office/powerpoint/2010/main" val="51117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5599" y="2047081"/>
            <a:ext cx="8937625" cy="2763838"/>
          </a:xfrm>
        </p:spPr>
        <p:txBody>
          <a:bodyPr anchor="ctr">
            <a:normAutofit/>
          </a:bodyPr>
          <a:lstStyle/>
          <a:p>
            <a:pPr algn="ctr"/>
            <a:r>
              <a:rPr lang="en-CA" sz="4400" dirty="0"/>
              <a:t>Choosing </a:t>
            </a:r>
            <a:r>
              <a:rPr lang="en-CA" sz="4400" dirty="0" err="1"/>
              <a:t>EventSourcing</a:t>
            </a:r>
            <a:r>
              <a:rPr lang="en-CA" sz="4400" dirty="0"/>
              <a:t> as a persistence mechanism will have a profound impact on the overall implementation of your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1053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EventSourcing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… is a different style for saving System of Record business data</a:t>
            </a:r>
          </a:p>
          <a:p>
            <a:r>
              <a:rPr lang="en-CA" dirty="0"/>
              <a:t>… aligns with alternate object modelling techniques (DDD)</a:t>
            </a:r>
          </a:p>
          <a:p>
            <a:r>
              <a:rPr lang="en-CA" dirty="0"/>
              <a:t>… provides an intuitive approach to modelling important business objects in code</a:t>
            </a:r>
          </a:p>
          <a:p>
            <a:r>
              <a:rPr lang="en-CA" dirty="0"/>
              <a:t>… is a bit more work</a:t>
            </a:r>
          </a:p>
          <a:p>
            <a:r>
              <a:rPr lang="en-CA" dirty="0"/>
              <a:t>… may support auditing requirements by default</a:t>
            </a:r>
          </a:p>
          <a:p>
            <a:r>
              <a:rPr lang="en-CA" dirty="0"/>
              <a:t>… won’t bite you</a:t>
            </a:r>
          </a:p>
        </p:txBody>
      </p:sp>
    </p:spTree>
    <p:extLst>
      <p:ext uri="{BB962C8B-B14F-4D97-AF65-F5344CB8AC3E}">
        <p14:creationId xmlns:p14="http://schemas.microsoft.com/office/powerpoint/2010/main" val="4533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Technically speaking…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Stream of events describing what happened to an object</a:t>
            </a:r>
          </a:p>
          <a:p>
            <a:r>
              <a:rPr lang="en-CA" dirty="0"/>
              <a:t>The stream is (should be) append-only. Events are immutable.</a:t>
            </a:r>
          </a:p>
          <a:p>
            <a:r>
              <a:rPr lang="en-CA" dirty="0"/>
              <a:t>Each event represents a new “version” of the object</a:t>
            </a:r>
          </a:p>
          <a:p>
            <a:pPr lvl="1"/>
            <a:r>
              <a:rPr lang="en-CA" dirty="0"/>
              <a:t>Events happen at a point in time</a:t>
            </a:r>
          </a:p>
          <a:p>
            <a:r>
              <a:rPr lang="en-CA" dirty="0"/>
              <a:t>Re-hydrating the object means reading the stream and applying events one at a time in order</a:t>
            </a:r>
          </a:p>
        </p:txBody>
      </p:sp>
    </p:spTree>
    <p:extLst>
      <p:ext uri="{BB962C8B-B14F-4D97-AF65-F5344CB8AC3E}">
        <p14:creationId xmlns:p14="http://schemas.microsoft.com/office/powerpoint/2010/main" val="80566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 Visual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460592-A50E-5C90-725E-740D4F72CD71}"/>
              </a:ext>
            </a:extLst>
          </p:cNvPr>
          <p:cNvSpPr/>
          <p:nvPr/>
        </p:nvSpPr>
        <p:spPr>
          <a:xfrm>
            <a:off x="1219053" y="1950233"/>
            <a:ext cx="6552728" cy="44644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Customer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9F9B3B-E108-AF2D-3CD7-80C872A00ECD}"/>
              </a:ext>
            </a:extLst>
          </p:cNvPr>
          <p:cNvSpPr txBox="1"/>
          <p:nvPr/>
        </p:nvSpPr>
        <p:spPr>
          <a:xfrm>
            <a:off x="10414892" y="28529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sz="28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8DF9E89-06C8-68D6-FA20-A5854E0AB905}"/>
              </a:ext>
            </a:extLst>
          </p:cNvPr>
          <p:cNvGrpSpPr/>
          <p:nvPr/>
        </p:nvGrpSpPr>
        <p:grpSpPr>
          <a:xfrm>
            <a:off x="5869821" y="2275855"/>
            <a:ext cx="4113023" cy="577081"/>
            <a:chOff x="5869821" y="2275855"/>
            <a:chExt cx="4113023" cy="57708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225F7EA-4913-7F71-22EC-A42D4D594EE8}"/>
                </a:ext>
              </a:extLst>
            </p:cNvPr>
            <p:cNvSpPr/>
            <p:nvPr/>
          </p:nvSpPr>
          <p:spPr>
            <a:xfrm>
              <a:off x="6526460" y="2276872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CustomerCreated</a:t>
              </a:r>
              <a:endParaRPr lang="en-CA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62B7C73-5810-16E1-FA68-BDE54210524A}"/>
                </a:ext>
              </a:extLst>
            </p:cNvPr>
            <p:cNvSpPr txBox="1"/>
            <p:nvPr/>
          </p:nvSpPr>
          <p:spPr>
            <a:xfrm>
              <a:off x="5869821" y="2275855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v0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3EF811C-E588-8AD5-61E6-322A619F285A}"/>
              </a:ext>
            </a:extLst>
          </p:cNvPr>
          <p:cNvGrpSpPr/>
          <p:nvPr/>
        </p:nvGrpSpPr>
        <p:grpSpPr>
          <a:xfrm>
            <a:off x="5869821" y="2564904"/>
            <a:ext cx="4125723" cy="921211"/>
            <a:chOff x="5869821" y="2564904"/>
            <a:chExt cx="4125723" cy="921211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183873C-E434-2FE1-504E-8D3FFCE8E337}"/>
                </a:ext>
              </a:extLst>
            </p:cNvPr>
            <p:cNvSpPr/>
            <p:nvPr/>
          </p:nvSpPr>
          <p:spPr>
            <a:xfrm>
              <a:off x="6526460" y="2910051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BasicInfoUpdated</a:t>
              </a:r>
              <a:endParaRPr lang="en-CA" sz="2000" dirty="0"/>
            </a:p>
          </p:txBody>
        </p:sp>
        <p:cxnSp>
          <p:nvCxnSpPr>
            <p:cNvPr id="21" name="Connector: Curved 20">
              <a:extLst>
                <a:ext uri="{FF2B5EF4-FFF2-40B4-BE49-F238E27FC236}">
                  <a16:creationId xmlns:a16="http://schemas.microsoft.com/office/drawing/2014/main" id="{F917D318-5E81-443F-D164-4340643AB8B6}"/>
                </a:ext>
              </a:extLst>
            </p:cNvPr>
            <p:cNvCxnSpPr>
              <a:stCxn id="7" idx="3"/>
              <a:endCxn id="8" idx="3"/>
            </p:cNvCxnSpPr>
            <p:nvPr/>
          </p:nvCxnSpPr>
          <p:spPr>
            <a:xfrm>
              <a:off x="9982844" y="2564904"/>
              <a:ext cx="12700" cy="633179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EE39A1-3BC1-55F6-60AA-3EA900D02927}"/>
                </a:ext>
              </a:extLst>
            </p:cNvPr>
            <p:cNvSpPr txBox="1"/>
            <p:nvPr/>
          </p:nvSpPr>
          <p:spPr>
            <a:xfrm>
              <a:off x="5869821" y="2907074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v1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4D57625-4022-3DC3-2B36-C9758F23C869}"/>
              </a:ext>
            </a:extLst>
          </p:cNvPr>
          <p:cNvGrpSpPr/>
          <p:nvPr/>
        </p:nvGrpSpPr>
        <p:grpSpPr>
          <a:xfrm>
            <a:off x="5869821" y="3226640"/>
            <a:ext cx="4138423" cy="892654"/>
            <a:chOff x="5869821" y="3226640"/>
            <a:chExt cx="4138423" cy="892654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F7449DE-5D60-91B8-B6B0-EDECCECE81B7}"/>
                </a:ext>
              </a:extLst>
            </p:cNvPr>
            <p:cNvSpPr/>
            <p:nvPr/>
          </p:nvSpPr>
          <p:spPr>
            <a:xfrm>
              <a:off x="6526460" y="3543230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AddressAdded</a:t>
              </a:r>
              <a:endParaRPr lang="en-CA" sz="2000" dirty="0"/>
            </a:p>
          </p:txBody>
        </p:sp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FDB60329-3ED1-8496-ACC9-83FFAB70953A}"/>
                </a:ext>
              </a:extLst>
            </p:cNvPr>
            <p:cNvCxnSpPr/>
            <p:nvPr/>
          </p:nvCxnSpPr>
          <p:spPr>
            <a:xfrm>
              <a:off x="9995544" y="3226640"/>
              <a:ext cx="12700" cy="633179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E8D074F-F1E3-2AC3-B7B2-5AE3C21DCF12}"/>
                </a:ext>
              </a:extLst>
            </p:cNvPr>
            <p:cNvSpPr txBox="1"/>
            <p:nvPr/>
          </p:nvSpPr>
          <p:spPr>
            <a:xfrm>
              <a:off x="5869821" y="3538293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v2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075C8A5-CF70-C1D4-F981-A203DBD1CC7A}"/>
              </a:ext>
            </a:extLst>
          </p:cNvPr>
          <p:cNvGrpSpPr/>
          <p:nvPr/>
        </p:nvGrpSpPr>
        <p:grpSpPr>
          <a:xfrm>
            <a:off x="5869821" y="3888376"/>
            <a:ext cx="4132073" cy="864097"/>
            <a:chOff x="5869821" y="3888376"/>
            <a:chExt cx="4132073" cy="86409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211F1BA-526B-2122-D62D-C9EB5C8000CC}"/>
                </a:ext>
              </a:extLst>
            </p:cNvPr>
            <p:cNvSpPr/>
            <p:nvPr/>
          </p:nvSpPr>
          <p:spPr>
            <a:xfrm>
              <a:off x="6526460" y="4176409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PhoneAdded</a:t>
              </a:r>
              <a:endParaRPr lang="en-CA" sz="2000" dirty="0"/>
            </a:p>
          </p:txBody>
        </p:sp>
        <p:cxnSp>
          <p:nvCxnSpPr>
            <p:cNvPr id="23" name="Connector: Curved 22">
              <a:extLst>
                <a:ext uri="{FF2B5EF4-FFF2-40B4-BE49-F238E27FC236}">
                  <a16:creationId xmlns:a16="http://schemas.microsoft.com/office/drawing/2014/main" id="{7B618682-B3EC-337F-5D57-0FD54D777F13}"/>
                </a:ext>
              </a:extLst>
            </p:cNvPr>
            <p:cNvCxnSpPr/>
            <p:nvPr/>
          </p:nvCxnSpPr>
          <p:spPr>
            <a:xfrm>
              <a:off x="9989194" y="3888376"/>
              <a:ext cx="12700" cy="633179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EBCEE72-C631-F7B6-5219-7FF9BAF85CDF}"/>
                </a:ext>
              </a:extLst>
            </p:cNvPr>
            <p:cNvSpPr txBox="1"/>
            <p:nvPr/>
          </p:nvSpPr>
          <p:spPr>
            <a:xfrm>
              <a:off x="5869821" y="4169512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v3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037D75F-517F-90AF-4312-6C81C7ACE792}"/>
              </a:ext>
            </a:extLst>
          </p:cNvPr>
          <p:cNvGrpSpPr/>
          <p:nvPr/>
        </p:nvGrpSpPr>
        <p:grpSpPr>
          <a:xfrm>
            <a:off x="5869821" y="4581128"/>
            <a:ext cx="4151123" cy="804524"/>
            <a:chOff x="5869821" y="4581128"/>
            <a:chExt cx="4151123" cy="804524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CCE1A62-16D6-0511-8DF0-B8664374065F}"/>
                </a:ext>
              </a:extLst>
            </p:cNvPr>
            <p:cNvSpPr/>
            <p:nvPr/>
          </p:nvSpPr>
          <p:spPr>
            <a:xfrm>
              <a:off x="6526460" y="4809588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BasicInfoUpdated</a:t>
              </a:r>
              <a:endParaRPr lang="en-CA" sz="2000" dirty="0"/>
            </a:p>
          </p:txBody>
        </p: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7B020410-1ED8-40F0-639E-F5C9469C5A15}"/>
                </a:ext>
              </a:extLst>
            </p:cNvPr>
            <p:cNvCxnSpPr/>
            <p:nvPr/>
          </p:nvCxnSpPr>
          <p:spPr>
            <a:xfrm>
              <a:off x="10008244" y="4581128"/>
              <a:ext cx="12700" cy="633179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D922E9B-3B84-79E4-C34B-7F1B533BC317}"/>
                </a:ext>
              </a:extLst>
            </p:cNvPr>
            <p:cNvSpPr txBox="1"/>
            <p:nvPr/>
          </p:nvSpPr>
          <p:spPr>
            <a:xfrm>
              <a:off x="5869821" y="4800731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v4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64BA0B5-F6B7-F10F-4021-C09F1CF8A23C}"/>
              </a:ext>
            </a:extLst>
          </p:cNvPr>
          <p:cNvGrpSpPr/>
          <p:nvPr/>
        </p:nvGrpSpPr>
        <p:grpSpPr>
          <a:xfrm>
            <a:off x="5869821" y="5224754"/>
            <a:ext cx="4125723" cy="794076"/>
            <a:chOff x="5869821" y="5224754"/>
            <a:chExt cx="4125723" cy="79407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AB6E0B0-4DDA-4CB4-BBDD-4AA872C5B9D7}"/>
                </a:ext>
              </a:extLst>
            </p:cNvPr>
            <p:cNvSpPr/>
            <p:nvPr/>
          </p:nvSpPr>
          <p:spPr>
            <a:xfrm>
              <a:off x="6526460" y="5442766"/>
              <a:ext cx="3456384" cy="576064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000" dirty="0" err="1"/>
                <a:t>AddressMadePrimaryShipping</a:t>
              </a:r>
              <a:endParaRPr lang="en-CA" sz="2000" dirty="0"/>
            </a:p>
          </p:txBody>
        </p: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A133D5AC-4AE9-4E2B-7E39-A50E0EB59309}"/>
                </a:ext>
              </a:extLst>
            </p:cNvPr>
            <p:cNvCxnSpPr/>
            <p:nvPr/>
          </p:nvCxnSpPr>
          <p:spPr>
            <a:xfrm>
              <a:off x="9982844" y="5224754"/>
              <a:ext cx="12700" cy="633179"/>
            </a:xfrm>
            <a:prstGeom prst="curvedConnector3">
              <a:avLst>
                <a:gd name="adj1" fmla="val 1800000"/>
              </a:avLst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7021947-963B-B05B-0AD1-897FF72DC1C0}"/>
                </a:ext>
              </a:extLst>
            </p:cNvPr>
            <p:cNvSpPr txBox="1"/>
            <p:nvPr/>
          </p:nvSpPr>
          <p:spPr>
            <a:xfrm>
              <a:off x="5869821" y="5431950"/>
              <a:ext cx="529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800" dirty="0"/>
                <a:t>v5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961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Event Store Records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9E26EF-8091-F226-CDAE-BDCD2207F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84" y="1628800"/>
            <a:ext cx="7056784" cy="488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2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">
            <a:extLst>
              <a:ext uri="{FF2B5EF4-FFF2-40B4-BE49-F238E27FC236}">
                <a16:creationId xmlns:a16="http://schemas.microsoft.com/office/drawing/2014/main" id="{D93D8632-2A83-ED85-3A9E-79891A86D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1" y="0"/>
            <a:ext cx="10725782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D870B3-FCAE-64D3-AACB-D181B7C17D54}"/>
              </a:ext>
            </a:extLst>
          </p:cNvPr>
          <p:cNvSpPr/>
          <p:nvPr/>
        </p:nvSpPr>
        <p:spPr>
          <a:xfrm>
            <a:off x="0" y="-27384"/>
            <a:ext cx="1053852" cy="56886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625626-0485-45EA-16E4-C8754AF7CA29}"/>
              </a:ext>
            </a:extLst>
          </p:cNvPr>
          <p:cNvSpPr txBox="1"/>
          <p:nvPr/>
        </p:nvSpPr>
        <p:spPr>
          <a:xfrm>
            <a:off x="8830716" y="5903893"/>
            <a:ext cx="33581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Prairie Dev Con 2022</a:t>
            </a:r>
            <a:br>
              <a:rPr lang="en-CA" sz="2800" dirty="0">
                <a:solidFill>
                  <a:schemeClr val="bg1"/>
                </a:solidFill>
              </a:rPr>
            </a:br>
            <a:r>
              <a:rPr lang="en-CA" sz="2800" dirty="0">
                <a:solidFill>
                  <a:schemeClr val="bg1"/>
                </a:solidFill>
              </a:rPr>
              <a:t>Winnipeg </a:t>
            </a:r>
          </a:p>
        </p:txBody>
      </p:sp>
    </p:spTree>
    <p:extLst>
      <p:ext uri="{BB962C8B-B14F-4D97-AF65-F5344CB8AC3E}">
        <p14:creationId xmlns:p14="http://schemas.microsoft.com/office/powerpoint/2010/main" val="1814168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vs Relational Records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D21951-78CE-E25D-FB59-4AB8B1D7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49" y="1498600"/>
            <a:ext cx="8877756" cy="36831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BEE96B-C9FC-B1F8-801A-CCFEAB83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324" y="618861"/>
            <a:ext cx="6724996" cy="62614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3549F6-F1E1-AD6C-376A-7489BEB6A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436" y="3189572"/>
            <a:ext cx="6375728" cy="341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8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One Schema to Rule them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Adding data to an event stream is as simple as adding events types, stored in the stream</a:t>
            </a:r>
          </a:p>
          <a:p>
            <a:r>
              <a:rPr lang="en-CA" dirty="0"/>
              <a:t>Adding data to a relational model usually means new tables or discriminators (yuck!) to an ever widening table </a:t>
            </a:r>
          </a:p>
        </p:txBody>
      </p:sp>
    </p:spTree>
    <p:extLst>
      <p:ext uri="{BB962C8B-B14F-4D97-AF65-F5344CB8AC3E}">
        <p14:creationId xmlns:p14="http://schemas.microsoft.com/office/powerpoint/2010/main" val="242306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EEEA8-8C77-72E7-C8B2-75BFE016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 brief word about consistency…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0A9C-8332-8230-81A7-6DDCEE99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Immediately consistent (state) vs. eventually consistent</a:t>
            </a:r>
          </a:p>
          <a:p>
            <a:r>
              <a:rPr lang="en-CA" dirty="0"/>
              <a:t>Objects in memory are the only place where we can be certain of being </a:t>
            </a:r>
            <a:r>
              <a:rPr lang="en-CA" b="1" dirty="0"/>
              <a:t>immediately </a:t>
            </a:r>
            <a:r>
              <a:rPr lang="en-CA" dirty="0"/>
              <a:t>consistent</a:t>
            </a:r>
          </a:p>
          <a:p>
            <a:r>
              <a:rPr lang="en-CA" dirty="0"/>
              <a:t>Everything else should be considered </a:t>
            </a:r>
            <a:r>
              <a:rPr lang="en-CA" b="1" dirty="0"/>
              <a:t>eventually </a:t>
            </a:r>
            <a:r>
              <a:rPr lang="en-CA" dirty="0"/>
              <a:t>consistent</a:t>
            </a:r>
          </a:p>
          <a:p>
            <a:r>
              <a:rPr lang="en-CA" dirty="0"/>
              <a:t>Anywhere that data is </a:t>
            </a:r>
            <a:r>
              <a:rPr lang="en-CA" u="sng" dirty="0"/>
              <a:t>at rest</a:t>
            </a:r>
            <a:r>
              <a:rPr lang="en-CA" dirty="0"/>
              <a:t> is </a:t>
            </a:r>
            <a:r>
              <a:rPr lang="en-CA" b="1" dirty="0"/>
              <a:t>eventually</a:t>
            </a:r>
            <a:r>
              <a:rPr lang="en-CA" dirty="0"/>
              <a:t> consistent</a:t>
            </a:r>
          </a:p>
          <a:p>
            <a:pPr lvl="1"/>
            <a:r>
              <a:rPr lang="en-CA" dirty="0"/>
              <a:t>First one to save wins!</a:t>
            </a:r>
          </a:p>
          <a:p>
            <a:r>
              <a:rPr lang="en-CA" dirty="0"/>
              <a:t>This is why versioning of domain objects is valuable</a:t>
            </a:r>
          </a:p>
        </p:txBody>
      </p:sp>
    </p:spTree>
    <p:extLst>
      <p:ext uri="{BB962C8B-B14F-4D97-AF65-F5344CB8AC3E}">
        <p14:creationId xmlns:p14="http://schemas.microsoft.com/office/powerpoint/2010/main" val="10500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(Domain) Event handling too!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With event-sourced persistence, your application can respond to specific events when persisting new items to the stream</a:t>
            </a:r>
          </a:p>
          <a:p>
            <a:r>
              <a:rPr lang="en-CA" dirty="0"/>
              <a:t>Handlers are decoupled from workflows in code</a:t>
            </a:r>
          </a:p>
          <a:p>
            <a:pPr lvl="1"/>
            <a:r>
              <a:rPr lang="en-CA" dirty="0"/>
              <a:t>Register event handlers and they are invoked by an in-process message bus</a:t>
            </a:r>
          </a:p>
          <a:p>
            <a:pPr lvl="1"/>
            <a:r>
              <a:rPr lang="en-CA" dirty="0"/>
              <a:t>Projectors and Reactors are two broad categories of event handlers</a:t>
            </a:r>
          </a:p>
          <a:p>
            <a:pPr lvl="2"/>
            <a:r>
              <a:rPr lang="en-CA" dirty="0"/>
              <a:t>Projectors emit projections (point in time picture of a business object)</a:t>
            </a:r>
          </a:p>
          <a:p>
            <a:pPr lvl="2"/>
            <a:r>
              <a:rPr lang="en-CA" dirty="0"/>
              <a:t>Reactors initiate an out-of-process interaction (Post to API, place a message on a external message bus)</a:t>
            </a:r>
          </a:p>
        </p:txBody>
      </p:sp>
    </p:spTree>
    <p:extLst>
      <p:ext uri="{BB962C8B-B14F-4D97-AF65-F5344CB8AC3E}">
        <p14:creationId xmlns:p14="http://schemas.microsoft.com/office/powerpoint/2010/main" val="221401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Pros/Cons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69D7E-BEC4-3E33-FA1B-29F35BE84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sz="2000" dirty="0"/>
              <a:t>Intuitive object modeling</a:t>
            </a:r>
          </a:p>
          <a:p>
            <a:r>
              <a:rPr lang="en-CA" sz="2000" dirty="0"/>
              <a:t>What to test (scenarios) are easier to think about</a:t>
            </a:r>
          </a:p>
          <a:p>
            <a:r>
              <a:rPr lang="en-CA" sz="2000" dirty="0"/>
              <a:t>Easy (read: none) schema management</a:t>
            </a:r>
          </a:p>
          <a:p>
            <a:r>
              <a:rPr lang="en-CA" sz="2000" dirty="0"/>
              <a:t>Built-in auditing/history retention</a:t>
            </a:r>
          </a:p>
          <a:p>
            <a:r>
              <a:rPr lang="en-CA" sz="2000" dirty="0"/>
              <a:t>Version control of business objects</a:t>
            </a:r>
          </a:p>
          <a:p>
            <a:r>
              <a:rPr lang="en-CA" sz="2000" dirty="0"/>
              <a:t>Supports more successful cloud-scale (distributed) workloads </a:t>
            </a:r>
          </a:p>
          <a:p>
            <a:r>
              <a:rPr lang="en-CA" sz="2000" dirty="0"/>
              <a:t>Write-heavy workloads required extra care</a:t>
            </a:r>
          </a:p>
          <a:p>
            <a:pPr marL="0" indent="0">
              <a:buNone/>
            </a:pPr>
            <a:endParaRPr lang="en-CA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66AC4-A292-1DC8-DAAC-DA01D1196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 err="1"/>
              <a:t>ConS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910685-0CB6-0FDE-B754-135C6ADE0E9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sz="2000" dirty="0"/>
              <a:t>More data (de-normalized) usually means more storage costs</a:t>
            </a:r>
          </a:p>
          <a:p>
            <a:r>
              <a:rPr lang="en-CA" sz="2000" dirty="0"/>
              <a:t>Acquisition costs (queries) from event stream are may be more expensive</a:t>
            </a:r>
          </a:p>
          <a:p>
            <a:pPr lvl="1"/>
            <a:r>
              <a:rPr lang="en-CA" sz="2000" dirty="0"/>
              <a:t>Mitigated with snapshots/mementos</a:t>
            </a:r>
          </a:p>
          <a:p>
            <a:r>
              <a:rPr lang="en-CA" sz="2000" dirty="0"/>
              <a:t>Cannot easily query data directly anymore</a:t>
            </a:r>
          </a:p>
          <a:p>
            <a:r>
              <a:rPr lang="en-CA" sz="2000" dirty="0"/>
              <a:t>Objects need to support old events</a:t>
            </a:r>
          </a:p>
          <a:p>
            <a:r>
              <a:rPr lang="en-CA" sz="2000" dirty="0"/>
              <a:t>More complexity</a:t>
            </a:r>
          </a:p>
          <a:p>
            <a:r>
              <a:rPr lang="en-CA" sz="2000" dirty="0"/>
              <a:t>Different/novel</a:t>
            </a:r>
          </a:p>
        </p:txBody>
      </p:sp>
    </p:spTree>
    <p:extLst>
      <p:ext uri="{BB962C8B-B14F-4D97-AF65-F5344CB8AC3E}">
        <p14:creationId xmlns:p14="http://schemas.microsoft.com/office/powerpoint/2010/main" val="2683644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A62F7-7A10-DFCF-F7FE-F000E84B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CQRS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A5063-B2FB-80EC-ED9F-DE804115B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Spreading the load over space and Time. And… 42.</a:t>
            </a:r>
          </a:p>
        </p:txBody>
      </p:sp>
    </p:spTree>
    <p:extLst>
      <p:ext uri="{BB962C8B-B14F-4D97-AF65-F5344CB8AC3E}">
        <p14:creationId xmlns:p14="http://schemas.microsoft.com/office/powerpoint/2010/main" val="43374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5599" y="2047081"/>
            <a:ext cx="8937625" cy="2763838"/>
          </a:xfrm>
        </p:spPr>
        <p:txBody>
          <a:bodyPr anchor="ctr"/>
          <a:lstStyle/>
          <a:p>
            <a:pPr algn="ctr"/>
            <a:r>
              <a:rPr lang="en-CA" dirty="0"/>
              <a:t>CQRS is not an architecture. It is a mindset.</a:t>
            </a:r>
          </a:p>
        </p:txBody>
      </p:sp>
    </p:spTree>
    <p:extLst>
      <p:ext uri="{BB962C8B-B14F-4D97-AF65-F5344CB8AC3E}">
        <p14:creationId xmlns:p14="http://schemas.microsoft.com/office/powerpoint/2010/main" val="133972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CQRS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… Command Query </a:t>
            </a:r>
            <a:r>
              <a:rPr lang="en-CA" b="1" dirty="0"/>
              <a:t>Responsibility</a:t>
            </a:r>
            <a:r>
              <a:rPr lang="en-CA" dirty="0"/>
              <a:t> Segregation</a:t>
            </a:r>
          </a:p>
          <a:p>
            <a:r>
              <a:rPr lang="en-CA" dirty="0"/>
              <a:t>… does </a:t>
            </a:r>
            <a:r>
              <a:rPr lang="en-CA" i="1" dirty="0"/>
              <a:t>not</a:t>
            </a:r>
            <a:r>
              <a:rPr lang="en-CA" dirty="0"/>
              <a:t> have to go hand in hand with </a:t>
            </a:r>
            <a:r>
              <a:rPr lang="en-CA" dirty="0" err="1"/>
              <a:t>EventSourcing</a:t>
            </a:r>
            <a:endParaRPr lang="en-CA" dirty="0"/>
          </a:p>
          <a:p>
            <a:pPr lvl="1"/>
            <a:r>
              <a:rPr lang="en-CA" dirty="0"/>
              <a:t>But they are a powerful combination</a:t>
            </a:r>
          </a:p>
          <a:p>
            <a:pPr lvl="1"/>
            <a:r>
              <a:rPr lang="en-CA" dirty="0"/>
              <a:t>Always there are two… </a:t>
            </a:r>
          </a:p>
          <a:p>
            <a:r>
              <a:rPr lang="en-CA" dirty="0"/>
              <a:t>… provides an intuitive approach that guides fit-for-purpose persistence implementations to emerge</a:t>
            </a:r>
          </a:p>
          <a:p>
            <a:r>
              <a:rPr lang="en-CA" dirty="0"/>
              <a:t>… is a bit more work</a:t>
            </a:r>
          </a:p>
          <a:p>
            <a:r>
              <a:rPr lang="en-CA" dirty="0"/>
              <a:t>… won’t bite you</a:t>
            </a:r>
          </a:p>
        </p:txBody>
      </p:sp>
    </p:spTree>
    <p:extLst>
      <p:ext uri="{BB962C8B-B14F-4D97-AF65-F5344CB8AC3E}">
        <p14:creationId xmlns:p14="http://schemas.microsoft.com/office/powerpoint/2010/main" val="247404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Commands are a request to change the state of the world</a:t>
            </a:r>
          </a:p>
          <a:p>
            <a:r>
              <a:rPr lang="en-CA" dirty="0"/>
              <a:t>This usually means some sort of “write” activity</a:t>
            </a:r>
          </a:p>
          <a:p>
            <a:endParaRPr lang="en-CA" dirty="0"/>
          </a:p>
          <a:p>
            <a:r>
              <a:rPr lang="en-CA" dirty="0"/>
              <a:t>e.g. </a:t>
            </a:r>
          </a:p>
          <a:p>
            <a:pPr lvl="1"/>
            <a:r>
              <a:rPr lang="en-CA" dirty="0"/>
              <a:t>Please create a Customer record</a:t>
            </a:r>
          </a:p>
          <a:p>
            <a:pPr lvl="1"/>
            <a:r>
              <a:rPr lang="en-CA" dirty="0"/>
              <a:t>Please add a phone number to a customer record</a:t>
            </a:r>
          </a:p>
        </p:txBody>
      </p:sp>
    </p:spTree>
    <p:extLst>
      <p:ext uri="{BB962C8B-B14F-4D97-AF65-F5344CB8AC3E}">
        <p14:creationId xmlns:p14="http://schemas.microsoft.com/office/powerpoint/2010/main" val="375159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dirty="0"/>
              <a:t>Queries are a request to see the state of the world </a:t>
            </a:r>
          </a:p>
          <a:p>
            <a:r>
              <a:rPr lang="en-CA" dirty="0"/>
              <a:t>This should not have any side-effects that change the state of the world</a:t>
            </a:r>
          </a:p>
          <a:p>
            <a:pPr lvl="1"/>
            <a:r>
              <a:rPr lang="en-CA" dirty="0"/>
              <a:t>These side-effects are commands in disguise</a:t>
            </a:r>
          </a:p>
          <a:p>
            <a:r>
              <a:rPr lang="en-CA" dirty="0"/>
              <a:t>Queries (and responses) can (should?) be designed for specific consumers</a:t>
            </a:r>
          </a:p>
          <a:p>
            <a:pPr lvl="1"/>
            <a:r>
              <a:rPr lang="en-CA" dirty="0"/>
              <a:t>JSON consumers</a:t>
            </a:r>
          </a:p>
          <a:p>
            <a:pPr lvl="1"/>
            <a:r>
              <a:rPr lang="en-CA" dirty="0"/>
              <a:t>ETL integrations</a:t>
            </a:r>
          </a:p>
          <a:p>
            <a:pPr lvl="1"/>
            <a:r>
              <a:rPr lang="en-CA" dirty="0"/>
              <a:t>Reporting tools</a:t>
            </a:r>
          </a:p>
          <a:p>
            <a:endParaRPr lang="en-CA" dirty="0"/>
          </a:p>
          <a:p>
            <a:r>
              <a:rPr lang="en-CA" dirty="0"/>
              <a:t>e.g. </a:t>
            </a:r>
          </a:p>
          <a:p>
            <a:pPr lvl="1"/>
            <a:r>
              <a:rPr lang="en-CA" dirty="0"/>
              <a:t>Get a customer record</a:t>
            </a:r>
          </a:p>
          <a:p>
            <a:pPr lvl="1"/>
            <a:r>
              <a:rPr lang="en-CA" dirty="0"/>
              <a:t>Get a summary record of customer address/phone usage</a:t>
            </a:r>
          </a:p>
        </p:txBody>
      </p:sp>
    </p:spTree>
    <p:extLst>
      <p:ext uri="{BB962C8B-B14F-4D97-AF65-F5344CB8AC3E}">
        <p14:creationId xmlns:p14="http://schemas.microsoft.com/office/powerpoint/2010/main" val="273550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D870B3-FCAE-64D3-AACB-D181B7C17D54}"/>
              </a:ext>
            </a:extLst>
          </p:cNvPr>
          <p:cNvSpPr/>
          <p:nvPr/>
        </p:nvSpPr>
        <p:spPr>
          <a:xfrm>
            <a:off x="11134973" y="-99392"/>
            <a:ext cx="1053852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1F7DF4-D267-5091-4DF9-13442D3EA8B5}"/>
              </a:ext>
            </a:extLst>
          </p:cNvPr>
          <p:cNvSpPr/>
          <p:nvPr/>
        </p:nvSpPr>
        <p:spPr>
          <a:xfrm>
            <a:off x="-2" y="-27384"/>
            <a:ext cx="9334773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B502423-3B5D-03D2-4FA0-B010017AD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" y="-99392"/>
            <a:ext cx="12188825" cy="61349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625626-0485-45EA-16E4-C8754AF7CA29}"/>
              </a:ext>
            </a:extLst>
          </p:cNvPr>
          <p:cNvSpPr txBox="1"/>
          <p:nvPr/>
        </p:nvSpPr>
        <p:spPr>
          <a:xfrm>
            <a:off x="8830716" y="5903893"/>
            <a:ext cx="3358109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Prairie Dev Con 2022</a:t>
            </a:r>
            <a:br>
              <a:rPr lang="en-CA" sz="2800" dirty="0">
                <a:solidFill>
                  <a:schemeClr val="bg1"/>
                </a:solidFill>
              </a:rPr>
            </a:br>
            <a:r>
              <a:rPr lang="en-CA" sz="2800" dirty="0">
                <a:solidFill>
                  <a:schemeClr val="bg1"/>
                </a:solidFill>
              </a:rPr>
              <a:t>Calgary </a:t>
            </a:r>
          </a:p>
        </p:txBody>
      </p:sp>
    </p:spTree>
    <p:extLst>
      <p:ext uri="{BB962C8B-B14F-4D97-AF65-F5344CB8AC3E}">
        <p14:creationId xmlns:p14="http://schemas.microsoft.com/office/powerpoint/2010/main" val="88631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should we keep these segregated?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Ratio of workloads informs architectural design choices</a:t>
            </a:r>
          </a:p>
          <a:p>
            <a:pPr lvl="1"/>
            <a:r>
              <a:rPr lang="en-CA" dirty="0"/>
              <a:t>Write workloads can be optimized/tuned</a:t>
            </a:r>
          </a:p>
          <a:p>
            <a:pPr lvl="1"/>
            <a:r>
              <a:rPr lang="en-CA" dirty="0"/>
              <a:t>Query workloads can be optimized/tuned</a:t>
            </a:r>
          </a:p>
          <a:p>
            <a:pPr lvl="1"/>
            <a:r>
              <a:rPr lang="en-CA" dirty="0"/>
              <a:t>May be deployed separately</a:t>
            </a:r>
          </a:p>
          <a:p>
            <a:r>
              <a:rPr lang="en-CA" dirty="0"/>
              <a:t>Can mitigate the “single persistence mechanism instance” risk</a:t>
            </a:r>
          </a:p>
          <a:p>
            <a:r>
              <a:rPr lang="en-CA" dirty="0"/>
              <a:t>Encourages fit-for-purpose query stores</a:t>
            </a:r>
          </a:p>
          <a:p>
            <a:pPr lvl="1"/>
            <a:r>
              <a:rPr lang="en-CA" dirty="0"/>
              <a:t>NoSQL/Document databases</a:t>
            </a:r>
          </a:p>
          <a:p>
            <a:pPr lvl="1"/>
            <a:r>
              <a:rPr lang="en-CA" dirty="0" err="1"/>
              <a:t>TimeSeries</a:t>
            </a:r>
            <a:r>
              <a:rPr lang="en-CA" dirty="0"/>
              <a:t> databases</a:t>
            </a:r>
          </a:p>
          <a:p>
            <a:pPr lvl="1"/>
            <a:r>
              <a:rPr lang="en-CA" dirty="0"/>
              <a:t>Relational databases that are not attached the event store</a:t>
            </a:r>
          </a:p>
          <a:p>
            <a:pPr lvl="1"/>
            <a:r>
              <a:rPr lang="en-CA" dirty="0"/>
              <a:t>Graph databases</a:t>
            </a:r>
          </a:p>
        </p:txBody>
      </p:sp>
    </p:spTree>
    <p:extLst>
      <p:ext uri="{BB962C8B-B14F-4D97-AF65-F5344CB8AC3E}">
        <p14:creationId xmlns:p14="http://schemas.microsoft.com/office/powerpoint/2010/main" val="300091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D7D5-DC7E-8EDB-59EE-36444D10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Pros/Cons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69D7E-BEC4-3E33-FA1B-29F35BE84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DB7EF-A5F4-20E5-52EA-41C6FFC160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sz="2000" dirty="0"/>
              <a:t>Encourages fit-for-purpose persistence mechanisms</a:t>
            </a:r>
          </a:p>
          <a:p>
            <a:r>
              <a:rPr lang="en-CA" sz="2000" dirty="0"/>
              <a:t>Separating command specific loads from query load allows provisioning “the right amount” of persistence compute</a:t>
            </a:r>
          </a:p>
          <a:p>
            <a:r>
              <a:rPr lang="en-CA" sz="2000" dirty="0"/>
              <a:t>Encourages architecturally consistent decisions </a:t>
            </a:r>
          </a:p>
          <a:p>
            <a:r>
              <a:rPr lang="en-CA" sz="2000" dirty="0"/>
              <a:t>Write-heavy workloads required extra care</a:t>
            </a:r>
          </a:p>
          <a:p>
            <a:r>
              <a:rPr lang="en-CA" sz="2000" dirty="0"/>
              <a:t>Query-heavy workloads can really benefit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66AC4-A292-1DC8-DAAC-DA01D1196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 err="1"/>
              <a:t>ConS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910685-0CB6-0FDE-B754-135C6ADE0E9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sz="2000" dirty="0"/>
              <a:t>More data (de-normalized) usually means more storage costs</a:t>
            </a:r>
          </a:p>
          <a:p>
            <a:r>
              <a:rPr lang="en-CA" sz="2000" dirty="0"/>
              <a:t>More complexity</a:t>
            </a:r>
          </a:p>
          <a:p>
            <a:r>
              <a:rPr lang="en-CA" sz="2000" dirty="0"/>
              <a:t>Different/novel</a:t>
            </a:r>
          </a:p>
        </p:txBody>
      </p:sp>
    </p:spTree>
    <p:extLst>
      <p:ext uri="{BB962C8B-B14F-4D97-AF65-F5344CB8AC3E}">
        <p14:creationId xmlns:p14="http://schemas.microsoft.com/office/powerpoint/2010/main" val="368445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4221-7645-7887-3F75-CE225E47D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Putting it all together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7FB7F-8479-F7BF-C0DA-E58F522601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Did it work the way we expected?</a:t>
            </a:r>
          </a:p>
        </p:txBody>
      </p:sp>
    </p:spTree>
    <p:extLst>
      <p:ext uri="{BB962C8B-B14F-4D97-AF65-F5344CB8AC3E}">
        <p14:creationId xmlns:p14="http://schemas.microsoft.com/office/powerpoint/2010/main" val="87719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5599" y="2047081"/>
            <a:ext cx="8937625" cy="2763838"/>
          </a:xfrm>
        </p:spPr>
        <p:txBody>
          <a:bodyPr anchor="ctr"/>
          <a:lstStyle/>
          <a:p>
            <a:pPr algn="ctr"/>
            <a:r>
              <a:rPr lang="en-CA" dirty="0"/>
              <a:t>I have code!!!</a:t>
            </a:r>
          </a:p>
        </p:txBody>
      </p:sp>
    </p:spTree>
    <p:extLst>
      <p:ext uri="{BB962C8B-B14F-4D97-AF65-F5344CB8AC3E}">
        <p14:creationId xmlns:p14="http://schemas.microsoft.com/office/powerpoint/2010/main" val="147764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6244-46DB-DB51-6D8B-2BE73BB7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Final Thoughts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BA58F-3BEC-42CF-8AB6-5C2AE5B78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Some of mine, some of yours</a:t>
            </a:r>
          </a:p>
        </p:txBody>
      </p:sp>
    </p:spTree>
    <p:extLst>
      <p:ext uri="{BB962C8B-B14F-4D97-AF65-F5344CB8AC3E}">
        <p14:creationId xmlns:p14="http://schemas.microsoft.com/office/powerpoint/2010/main" val="22169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78B1-E6AC-00FA-1A6C-6319870B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My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700FA-3900-B69C-16D0-AB749D9B0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I am a proponent of </a:t>
            </a:r>
            <a:r>
              <a:rPr lang="en-CA" dirty="0" err="1"/>
              <a:t>EventSourcing</a:t>
            </a:r>
            <a:r>
              <a:rPr lang="en-CA" dirty="0"/>
              <a:t> and CQRS and I am hoping that you will be too … someday.</a:t>
            </a:r>
          </a:p>
          <a:p>
            <a:r>
              <a:rPr lang="en-CA" dirty="0"/>
              <a:t>Someday will come if you aren’t intimidated by either of these techniques, which I am hoping you’ve taken away from today. </a:t>
            </a:r>
          </a:p>
          <a:p>
            <a:r>
              <a:rPr lang="en-CA" dirty="0"/>
              <a:t>It isn’t an all or nothing adoption</a:t>
            </a:r>
          </a:p>
          <a:p>
            <a:r>
              <a:rPr lang="en-CA" dirty="0"/>
              <a:t>Neither ES or CQRS will bite you</a:t>
            </a:r>
          </a:p>
          <a:p>
            <a:pPr lvl="1"/>
            <a:r>
              <a:rPr lang="en-CA" dirty="0"/>
              <a:t>any more than any other code you may write</a:t>
            </a:r>
          </a:p>
          <a:p>
            <a:r>
              <a:rPr lang="en-CA" dirty="0"/>
              <a:t>Any novel technology comes with sharp edges</a:t>
            </a:r>
          </a:p>
          <a:p>
            <a:pPr lvl="1"/>
            <a:r>
              <a:rPr lang="en-CA" dirty="0"/>
              <a:t>Practice. Be Safe. Learn. Collaborate.</a:t>
            </a:r>
          </a:p>
        </p:txBody>
      </p:sp>
    </p:spTree>
    <p:extLst>
      <p:ext uri="{BB962C8B-B14F-4D97-AF65-F5344CB8AC3E}">
        <p14:creationId xmlns:p14="http://schemas.microsoft.com/office/powerpoint/2010/main" val="250323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78B1-E6AC-00FA-1A6C-6319870BE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700FA-3900-B69C-16D0-AB749D9B0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If ES or CQRS is still scary, why?</a:t>
            </a:r>
          </a:p>
          <a:p>
            <a:r>
              <a:rPr lang="en-CA" dirty="0"/>
              <a:t>Technical questions? </a:t>
            </a:r>
          </a:p>
          <a:p>
            <a:r>
              <a:rPr lang="en-CA" dirty="0"/>
              <a:t>Usage concerns?</a:t>
            </a:r>
          </a:p>
          <a:p>
            <a:r>
              <a:rPr lang="en-CA" dirty="0"/>
              <a:t>Adoption concerns?</a:t>
            </a:r>
          </a:p>
        </p:txBody>
      </p:sp>
    </p:spTree>
    <p:extLst>
      <p:ext uri="{BB962C8B-B14F-4D97-AF65-F5344CB8AC3E}">
        <p14:creationId xmlns:p14="http://schemas.microsoft.com/office/powerpoint/2010/main" val="30431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2ADD6-0AC1-DAA9-953F-BE861497D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8DDF8-D01F-DB87-A465-3DD8BF905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https://github.com/agileramblings</a:t>
            </a:r>
            <a:endParaRPr lang="en-CA" dirty="0"/>
          </a:p>
          <a:p>
            <a:pPr lvl="1"/>
            <a:r>
              <a:rPr lang="en-CA" dirty="0"/>
              <a:t>PRDC2022 – arriving soon</a:t>
            </a:r>
          </a:p>
          <a:p>
            <a:pPr lvl="1"/>
            <a:r>
              <a:rPr lang="en-CA" dirty="0"/>
              <a:t>Battleship-CQRS</a:t>
            </a:r>
          </a:p>
          <a:p>
            <a:r>
              <a:rPr lang="en-CA" dirty="0"/>
              <a:t>Eric Evans – Domain Driven Design – </a:t>
            </a:r>
            <a:r>
              <a:rPr lang="en-CA" dirty="0">
                <a:hlinkClick r:id="rId3"/>
              </a:rPr>
              <a:t>Amazon.ca</a:t>
            </a:r>
            <a:endParaRPr lang="en-CA" dirty="0"/>
          </a:p>
          <a:p>
            <a:r>
              <a:rPr lang="en-CA" dirty="0"/>
              <a:t>Vernon Vaughn – Implementing Domain Driven Design – </a:t>
            </a:r>
            <a:r>
              <a:rPr lang="en-CA" dirty="0">
                <a:hlinkClick r:id="rId4"/>
              </a:rPr>
              <a:t>Amazon.ca</a:t>
            </a:r>
            <a:r>
              <a:rPr lang="en-CA" dirty="0"/>
              <a:t> </a:t>
            </a:r>
          </a:p>
          <a:p>
            <a:r>
              <a:rPr lang="en-CA" dirty="0"/>
              <a:t>Greg Young</a:t>
            </a:r>
          </a:p>
          <a:p>
            <a:pPr lvl="1"/>
            <a:r>
              <a:rPr lang="en-CA" dirty="0">
                <a:hlinkClick r:id="rId5"/>
              </a:rPr>
              <a:t>https://cqrs.files.wordpress.com/2010/11/cqrs_documents.pdf</a:t>
            </a:r>
            <a:endParaRPr lang="en-CA" dirty="0"/>
          </a:p>
          <a:p>
            <a:pPr lvl="1"/>
            <a:r>
              <a:rPr lang="en-CA" dirty="0">
                <a:hlinkClick r:id="rId6"/>
              </a:rPr>
              <a:t>https://www.youtube.com/watch?v=JHGkaShoyNs</a:t>
            </a:r>
            <a:endParaRPr lang="en-CA" dirty="0"/>
          </a:p>
          <a:p>
            <a:pPr lvl="1"/>
            <a:r>
              <a:rPr lang="en-CA" dirty="0">
                <a:hlinkClick r:id="rId7"/>
              </a:rPr>
              <a:t>https://www.eventstore.com/blog/author/greg-young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3461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3F3203-11CA-EA35-046A-97DA6477E322}"/>
              </a:ext>
            </a:extLst>
          </p:cNvPr>
          <p:cNvSpPr txBox="1"/>
          <p:nvPr/>
        </p:nvSpPr>
        <p:spPr>
          <a:xfrm>
            <a:off x="3420442" y="2644170"/>
            <a:ext cx="53479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7620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8D76C-6A38-55BE-0DDB-C8F9ECCB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Introductions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DCE0979-C067-92D9-094C-EEFB8A4E1DC1}"/>
              </a:ext>
            </a:extLst>
          </p:cNvPr>
          <p:cNvSpPr txBox="1">
            <a:spLocks/>
          </p:cNvSpPr>
          <p:nvPr/>
        </p:nvSpPr>
        <p:spPr>
          <a:xfrm>
            <a:off x="1269876" y="1595747"/>
            <a:ext cx="4333164" cy="68501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F0A000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70C0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100" dirty="0"/>
              <a:t>Dave White   </a:t>
            </a:r>
            <a:r>
              <a:rPr lang="en-CA" sz="13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AKT, AKC, PSM, CSM, MVP Alumni</a:t>
            </a:r>
          </a:p>
          <a:p>
            <a:pPr marL="0" indent="0">
              <a:buNone/>
            </a:pPr>
            <a:r>
              <a:rPr lang="en-CA" sz="1350" dirty="0"/>
              <a:t>Principal Consultant – Depth Consulting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495A961B-CDBF-4C52-B714-9EEFAA47D995}"/>
              </a:ext>
            </a:extLst>
          </p:cNvPr>
          <p:cNvSpPr txBox="1">
            <a:spLocks/>
          </p:cNvSpPr>
          <p:nvPr/>
        </p:nvSpPr>
        <p:spPr>
          <a:xfrm>
            <a:off x="1269876" y="2276872"/>
            <a:ext cx="4333164" cy="202096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F0A000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70C0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350" dirty="0"/>
              <a:t>In technology for over 20 years</a:t>
            </a:r>
          </a:p>
          <a:p>
            <a:r>
              <a:rPr lang="en-CA" sz="1350" dirty="0"/>
              <a:t>Cloud-native, DevOps, Architect, Developer</a:t>
            </a:r>
          </a:p>
          <a:p>
            <a:r>
              <a:rPr lang="en-CA" sz="1350" dirty="0"/>
              <a:t>Kanban/Agile Evangelist, Speaker</a:t>
            </a:r>
          </a:p>
          <a:p>
            <a:r>
              <a:rPr lang="en-CA" sz="1350" dirty="0" err="1"/>
              <a:t>WesternDevs</a:t>
            </a:r>
            <a:r>
              <a:rPr lang="en-CA" sz="1350" dirty="0"/>
              <a:t> member</a:t>
            </a:r>
          </a:p>
          <a:p>
            <a:r>
              <a:rPr lang="en-CA" sz="1350" dirty="0"/>
              <a:t>Alumni MS MVP (2014, 2015, 2016)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B6C85941-849B-AC93-C800-6B9AEE063821}"/>
              </a:ext>
            </a:extLst>
          </p:cNvPr>
          <p:cNvSpPr txBox="1">
            <a:spLocks/>
          </p:cNvSpPr>
          <p:nvPr/>
        </p:nvSpPr>
        <p:spPr>
          <a:xfrm>
            <a:off x="2360530" y="3861048"/>
            <a:ext cx="2879688" cy="3364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F0A000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70C0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863" lvl="1" indent="0">
              <a:buNone/>
            </a:pPr>
            <a:r>
              <a:rPr lang="en-US" sz="1500" u="sng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http://linkd.in/giMxuw</a:t>
            </a:r>
            <a:endParaRPr lang="en-US" sz="15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CA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8132EC96-80AC-DBBC-5A75-BA72EDAD6153}"/>
              </a:ext>
            </a:extLst>
          </p:cNvPr>
          <p:cNvSpPr txBox="1">
            <a:spLocks/>
          </p:cNvSpPr>
          <p:nvPr/>
        </p:nvSpPr>
        <p:spPr>
          <a:xfrm>
            <a:off x="2361032" y="4257652"/>
            <a:ext cx="3242009" cy="3364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F0A000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70C0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1800" dirty="0"/>
              <a:t>@</a:t>
            </a:r>
            <a:r>
              <a:rPr lang="en-CA" sz="1800" dirty="0" err="1"/>
              <a:t>AgileRamblings</a:t>
            </a:r>
            <a:endParaRPr lang="en-CA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B89454-9509-A20A-90D8-5C883929F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9876" y="3886397"/>
            <a:ext cx="945000" cy="290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 descr="Full_logo_blue">
            <a:extLst>
              <a:ext uri="{FF2B5EF4-FFF2-40B4-BE49-F238E27FC236}">
                <a16:creationId xmlns:a16="http://schemas.microsoft.com/office/drawing/2014/main" id="{1D609622-91C2-50DC-CB98-138D6B760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69876" y="4370282"/>
            <a:ext cx="945000" cy="17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7" descr="A picture containing text, person, person, smiling&#10;&#10;Description automatically generated">
            <a:extLst>
              <a:ext uri="{FF2B5EF4-FFF2-40B4-BE49-F238E27FC236}">
                <a16:creationId xmlns:a16="http://schemas.microsoft.com/office/drawing/2014/main" id="{86B0530F-BDCE-41D7-F8D8-B354A8C7F1D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4452" y="1257306"/>
            <a:ext cx="4241556" cy="4060100"/>
          </a:xfrm>
          <a:prstGeom prst="rect">
            <a:avLst/>
          </a:prstGeom>
        </p:spPr>
      </p:pic>
      <p:pic>
        <p:nvPicPr>
          <p:cNvPr id="1026" name="Picture 2" descr="WesternDevs">
            <a:extLst>
              <a:ext uri="{FF2B5EF4-FFF2-40B4-BE49-F238E27FC236}">
                <a16:creationId xmlns:a16="http://schemas.microsoft.com/office/drawing/2014/main" id="{0429EDB3-0874-5928-93DA-8399ADEF8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876" y="4797152"/>
            <a:ext cx="196215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190D364-92BE-121F-F1EA-19AE1C5D6DBE}"/>
              </a:ext>
            </a:extLst>
          </p:cNvPr>
          <p:cNvSpPr txBox="1"/>
          <p:nvPr/>
        </p:nvSpPr>
        <p:spPr>
          <a:xfrm>
            <a:off x="2038596" y="5420880"/>
            <a:ext cx="35092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https://www.westerndevs.com</a:t>
            </a:r>
            <a:endParaRPr lang="en-CA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A42701-0B33-7411-80E7-777265AC913D}"/>
              </a:ext>
            </a:extLst>
          </p:cNvPr>
          <p:cNvSpPr txBox="1"/>
          <p:nvPr/>
        </p:nvSpPr>
        <p:spPr>
          <a:xfrm>
            <a:off x="2038596" y="6111245"/>
            <a:ext cx="3767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CA" dirty="0"/>
              <a:t>https://github.com/agileramblings</a:t>
            </a:r>
          </a:p>
        </p:txBody>
      </p:sp>
      <p:pic>
        <p:nvPicPr>
          <p:cNvPr id="1030" name="Picture 6" descr="GitHub Logos and Icons - Iconduck">
            <a:extLst>
              <a:ext uri="{FF2B5EF4-FFF2-40B4-BE49-F238E27FC236}">
                <a16:creationId xmlns:a16="http://schemas.microsoft.com/office/drawing/2014/main" id="{B5A1CAAD-A353-4BE8-DA39-3B6F0A18D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891" y="5881869"/>
            <a:ext cx="738952" cy="71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151A33D-EBF2-E1A0-E2ED-0907AD5B9A4C}"/>
              </a:ext>
            </a:extLst>
          </p:cNvPr>
          <p:cNvSpPr txBox="1">
            <a:spLocks/>
          </p:cNvSpPr>
          <p:nvPr/>
        </p:nvSpPr>
        <p:spPr>
          <a:xfrm>
            <a:off x="7132928" y="5692943"/>
            <a:ext cx="2884603" cy="3364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F0A000"/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0070C0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dave@depthconsulting.ca</a:t>
            </a:r>
          </a:p>
        </p:txBody>
      </p:sp>
    </p:spTree>
    <p:extLst>
      <p:ext uri="{BB962C8B-B14F-4D97-AF65-F5344CB8AC3E}">
        <p14:creationId xmlns:p14="http://schemas.microsoft.com/office/powerpoint/2010/main" val="261287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we here?</a:t>
            </a:r>
          </a:p>
          <a:p>
            <a:r>
              <a:rPr lang="en-US" dirty="0" err="1"/>
              <a:t>EventSourcing</a:t>
            </a:r>
            <a:endParaRPr lang="en-US" dirty="0"/>
          </a:p>
          <a:p>
            <a:r>
              <a:rPr lang="en-US" dirty="0"/>
              <a:t>CQRS</a:t>
            </a:r>
          </a:p>
          <a:p>
            <a:r>
              <a:rPr lang="en-US" dirty="0"/>
              <a:t>Putting it all together</a:t>
            </a:r>
          </a:p>
          <a:p>
            <a:r>
              <a:rPr lang="en-US" dirty="0"/>
              <a:t>Final Thoughts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024AE-B1EC-BB46-8107-E1CF79873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are we here?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B6508-D90D-588E-E8B5-3F75469D25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 APPLICATION story we’ve all (probably) heard before</a:t>
            </a:r>
          </a:p>
        </p:txBody>
      </p:sp>
    </p:spTree>
    <p:extLst>
      <p:ext uri="{BB962C8B-B14F-4D97-AF65-F5344CB8AC3E}">
        <p14:creationId xmlns:p14="http://schemas.microsoft.com/office/powerpoint/2010/main" val="377514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CEA61-7CCD-48CF-209A-3D4C7A45DE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5599" y="2047081"/>
            <a:ext cx="8937625" cy="2763838"/>
          </a:xfrm>
        </p:spPr>
        <p:txBody>
          <a:bodyPr anchor="ctr">
            <a:normAutofit/>
          </a:bodyPr>
          <a:lstStyle/>
          <a:p>
            <a:pPr algn="ctr"/>
            <a:r>
              <a:rPr lang="en-CA" sz="4400"/>
              <a:t>Learn. Share. Laugh. Cry.</a:t>
            </a:r>
            <a:endParaRPr lang="en-CA" sz="4400" dirty="0"/>
          </a:p>
        </p:txBody>
      </p:sp>
    </p:spTree>
    <p:extLst>
      <p:ext uri="{BB962C8B-B14F-4D97-AF65-F5344CB8AC3E}">
        <p14:creationId xmlns:p14="http://schemas.microsoft.com/office/powerpoint/2010/main" val="377968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2FC6-19DD-C6B0-FAE4-1E8AF531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There once was an application…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F601-02BF-516F-9030-1D5F250A7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Started in about 2012</a:t>
            </a:r>
          </a:p>
          <a:p>
            <a:r>
              <a:rPr lang="en-CA" dirty="0"/>
              <a:t>ASP.NET MVC  – .</a:t>
            </a:r>
            <a:r>
              <a:rPr lang="en-CA" dirty="0" err="1"/>
              <a:t>cshtml</a:t>
            </a:r>
            <a:r>
              <a:rPr lang="en-CA" dirty="0"/>
              <a:t> with some JSON over HTTP RPC added</a:t>
            </a:r>
          </a:p>
          <a:p>
            <a:r>
              <a:rPr lang="en-CA" dirty="0"/>
              <a:t>Single database</a:t>
            </a:r>
          </a:p>
          <a:p>
            <a:r>
              <a:rPr lang="en-CA" dirty="0"/>
              <a:t>Entity Framework </a:t>
            </a:r>
          </a:p>
          <a:p>
            <a:r>
              <a:rPr lang="en-CA" dirty="0"/>
              <a:t>100 users or so</a:t>
            </a:r>
          </a:p>
          <a:p>
            <a:pPr lvl="1"/>
            <a:r>
              <a:rPr lang="en-CA" dirty="0"/>
              <a:t>No meaningful customer integrations</a:t>
            </a:r>
          </a:p>
          <a:p>
            <a:pPr lvl="1"/>
            <a:r>
              <a:rPr lang="en-CA" dirty="0"/>
              <a:t>Minimal reporting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398108-B33B-7036-7AEB-DE0AE27BB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6580" y="3212976"/>
            <a:ext cx="3524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93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2FC6-19DD-C6B0-FAE4-1E8AF531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7-8 years later…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F601-02BF-516F-9030-1D5F250A7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701797"/>
            <a:ext cx="7323801" cy="4462272"/>
          </a:xfrm>
        </p:spPr>
        <p:txBody>
          <a:bodyPr>
            <a:normAutofit fontScale="85000" lnSpcReduction="20000"/>
          </a:bodyPr>
          <a:lstStyle/>
          <a:p>
            <a:r>
              <a:rPr lang="en-CA" dirty="0"/>
              <a:t>Still ASP.NET MVC – .</a:t>
            </a:r>
            <a:r>
              <a:rPr lang="en-CA" dirty="0" err="1"/>
              <a:t>cshtml</a:t>
            </a:r>
            <a:r>
              <a:rPr lang="en-CA" dirty="0"/>
              <a:t> with </a:t>
            </a:r>
            <a:r>
              <a:rPr lang="en-CA" i="1" dirty="0"/>
              <a:t>a lot more </a:t>
            </a:r>
            <a:r>
              <a:rPr lang="en-CA" dirty="0"/>
              <a:t>JSON over HTTP RPC added along the way</a:t>
            </a:r>
          </a:p>
          <a:p>
            <a:pPr lvl="1"/>
            <a:r>
              <a:rPr lang="en-CA" dirty="0"/>
              <a:t>Many Telerik/</a:t>
            </a:r>
            <a:r>
              <a:rPr lang="en-CA" dirty="0" err="1"/>
              <a:t>KendoUI</a:t>
            </a:r>
            <a:r>
              <a:rPr lang="en-CA" dirty="0"/>
              <a:t> grids/components</a:t>
            </a:r>
          </a:p>
          <a:p>
            <a:r>
              <a:rPr lang="en-CA" dirty="0"/>
              <a:t>Single database</a:t>
            </a:r>
          </a:p>
          <a:p>
            <a:r>
              <a:rPr lang="en-CA" dirty="0"/>
              <a:t>Entity Framework still</a:t>
            </a:r>
          </a:p>
          <a:p>
            <a:r>
              <a:rPr lang="en-CA" dirty="0"/>
              <a:t>3000 users that include people, devices and load from third-party vendor integrations</a:t>
            </a:r>
          </a:p>
          <a:p>
            <a:pPr lvl="1"/>
            <a:r>
              <a:rPr lang="en-CA" dirty="0"/>
              <a:t>&gt; $300 million dollars in annual revenue flow through this application</a:t>
            </a:r>
          </a:p>
          <a:p>
            <a:r>
              <a:rPr lang="en-CA" dirty="0"/>
              <a:t>BI ETLs run at night</a:t>
            </a:r>
          </a:p>
          <a:p>
            <a:r>
              <a:rPr lang="en-CA" dirty="0"/>
              <a:t>Large B2B EDI transactions run twice daily from major (read: $$$) customers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15714B77-FB0C-716D-796C-6CCCEA5190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EDCCC798-2659-F0E7-B164-4B761DF3C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676" y="1988840"/>
            <a:ext cx="3380855" cy="338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24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2568</TotalTime>
  <Words>1501</Words>
  <Application>Microsoft Office PowerPoint</Application>
  <PresentationFormat>Custom</PresentationFormat>
  <Paragraphs>226</Paragraphs>
  <Slides>38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Cascadia Mono SemiBold</vt:lpstr>
      <vt:lpstr>Tech 16x9</vt:lpstr>
      <vt:lpstr>EventSourcing and CQRS</vt:lpstr>
      <vt:lpstr>PowerPoint Presentation</vt:lpstr>
      <vt:lpstr>PowerPoint Presentation</vt:lpstr>
      <vt:lpstr>Introductions</vt:lpstr>
      <vt:lpstr>Agenda</vt:lpstr>
      <vt:lpstr>Why are we here?</vt:lpstr>
      <vt:lpstr>Learn. Share. Laugh. Cry.</vt:lpstr>
      <vt:lpstr>There once was an application…</vt:lpstr>
      <vt:lpstr>7-8 years later…</vt:lpstr>
      <vt:lpstr>Sounds ok until…</vt:lpstr>
      <vt:lpstr>It didn’t work…</vt:lpstr>
      <vt:lpstr>The problem wasn’t SQL Server.</vt:lpstr>
      <vt:lpstr>We had to do something… </vt:lpstr>
      <vt:lpstr>EventSourcing</vt:lpstr>
      <vt:lpstr>Choosing EventSourcing as a persistence mechanism will have a profound impact on the overall implementation of your application.</vt:lpstr>
      <vt:lpstr>EventSourcing</vt:lpstr>
      <vt:lpstr>Technically speaking… </vt:lpstr>
      <vt:lpstr>A Visual </vt:lpstr>
      <vt:lpstr>Event Store Records</vt:lpstr>
      <vt:lpstr>vs Relational Records</vt:lpstr>
      <vt:lpstr>One Schema to Rule them All</vt:lpstr>
      <vt:lpstr>A brief word about consistency…</vt:lpstr>
      <vt:lpstr>(Domain) Event handling too!</vt:lpstr>
      <vt:lpstr>Pros/Cons</vt:lpstr>
      <vt:lpstr>CQRS</vt:lpstr>
      <vt:lpstr>CQRS is not an architecture. It is a mindset.</vt:lpstr>
      <vt:lpstr>CQRS</vt:lpstr>
      <vt:lpstr>Commands</vt:lpstr>
      <vt:lpstr>Query</vt:lpstr>
      <vt:lpstr>Why should we keep these segregated?</vt:lpstr>
      <vt:lpstr>Pros/Cons</vt:lpstr>
      <vt:lpstr>Putting it all together</vt:lpstr>
      <vt:lpstr>I have code!!!</vt:lpstr>
      <vt:lpstr>Final Thoughts</vt:lpstr>
      <vt:lpstr>My thoughts</vt:lpstr>
      <vt:lpstr>Questions</vt:lpstr>
      <vt:lpstr>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Dave White</dc:creator>
  <cp:lastModifiedBy>David White</cp:lastModifiedBy>
  <cp:revision>85</cp:revision>
  <dcterms:created xsi:type="dcterms:W3CDTF">2022-11-06T21:29:26Z</dcterms:created>
  <dcterms:modified xsi:type="dcterms:W3CDTF">2022-11-28T14:54:55Z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